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89" r:id="rId23"/>
    <p:sldId id="290" r:id="rId24"/>
    <p:sldId id="261" r:id="rId25"/>
    <p:sldId id="270" r:id="rId26"/>
    <p:sldId id="284" r:id="rId27"/>
    <p:sldId id="292" r:id="rId28"/>
    <p:sldId id="262" r:id="rId29"/>
    <p:sldId id="291" r:id="rId30"/>
    <p:sldId id="269" r:id="rId31"/>
    <p:sldId id="272" r:id="rId32"/>
    <p:sldId id="288" r:id="rId33"/>
    <p:sldId id="296" r:id="rId34"/>
    <p:sldId id="263" r:id="rId35"/>
    <p:sldId id="295" r:id="rId36"/>
    <p:sldId id="268" r:id="rId37"/>
    <p:sldId id="271" r:id="rId38"/>
    <p:sldId id="293" r:id="rId39"/>
    <p:sldId id="29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88" d="100"/>
          <a:sy n="88" d="100"/>
        </p:scale>
        <p:origin x="1256" y="76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50250640"/>
        <c:axId val="350251032"/>
      </c:barChart>
      <c:catAx>
        <c:axId val="35025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50251032"/>
        <c:crosses val="autoZero"/>
        <c:auto val="1"/>
        <c:lblAlgn val="ctr"/>
        <c:lblOffset val="100"/>
        <c:noMultiLvlLbl val="0"/>
      </c:catAx>
      <c:valAx>
        <c:axId val="3502510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50250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hust.edu.cn/" TargetMode="External"/><Relationship Id="rId7" Type="http://schemas.openxmlformats.org/officeDocument/2006/relationships/hyperlink" Target="https://www.virtualbox.org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lauda.cn/" TargetMode="External"/><Relationship Id="rId5" Type="http://schemas.openxmlformats.org/officeDocument/2006/relationships/hyperlink" Target="https://www.daocloud.io/" TargetMode="External"/><Relationship Id="rId4" Type="http://schemas.openxmlformats.org/officeDocument/2006/relationships/hyperlink" Target="https://www.docker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gbyukg/p/3326825.html" TargetMode="External"/><Relationship Id="rId7" Type="http://schemas.openxmlformats.org/officeDocument/2006/relationships/hyperlink" Target="https://my.oschina.net/myspaceNUAA/blog/620161" TargetMode="External"/><Relationship Id="rId2" Type="http://schemas.openxmlformats.org/officeDocument/2006/relationships/hyperlink" Target="https://curl.haxx.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nblogs.com/ksguai/p/5768369.html" TargetMode="External"/><Relationship Id="rId5" Type="http://schemas.openxmlformats.org/officeDocument/2006/relationships/hyperlink" Target="http://www.cnblogs.com/landhu/p/5843282.html" TargetMode="External"/><Relationship Id="rId4" Type="http://schemas.openxmlformats.org/officeDocument/2006/relationships/hyperlink" Target="https://github.com/intel-cloud/cosbench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studygolang.com/articles/9572" TargetMode="External"/><Relationship Id="rId3" Type="http://schemas.openxmlformats.org/officeDocument/2006/relationships/hyperlink" Target="https://github.com/minio/minio" TargetMode="External"/><Relationship Id="rId7" Type="http://schemas.openxmlformats.org/officeDocument/2006/relationships/hyperlink" Target="https://mritd.me/2016/09/17/Minio-AWS-S3-&#23384;&#20648;&#24320;&#28304;&#23454;&#29616;" TargetMode="External"/><Relationship Id="rId2" Type="http://schemas.openxmlformats.org/officeDocument/2006/relationships/hyperlink" Target="https://minio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minio.io/" TargetMode="External"/><Relationship Id="rId5" Type="http://schemas.openxmlformats.org/officeDocument/2006/relationships/hyperlink" Target="https://hub.docker.com/r/minio/minio/" TargetMode="External"/><Relationship Id="rId4" Type="http://schemas.openxmlformats.org/officeDocument/2006/relationships/hyperlink" Target="http://www.appinn.com/minio-cloud-storag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mbor/thumbor/" TargetMode="External"/><Relationship Id="rId2" Type="http://schemas.openxmlformats.org/officeDocument/2006/relationships/hyperlink" Target="http://thumbo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udygolang.com/articles/9572" TargetMode="External"/><Relationship Id="rId5" Type="http://schemas.openxmlformats.org/officeDocument/2006/relationships/hyperlink" Target="https://github.com/APSL/docker-thumbor" TargetMode="External"/><Relationship Id="rId4" Type="http://schemas.openxmlformats.org/officeDocument/2006/relationships/hyperlink" Target="https://hub.docker.com/r/apsl/thumbor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ncloud/rados" TargetMode="Externa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7" Type="http://schemas.openxmlformats.org/officeDocument/2006/relationships/hyperlink" Target="https://manual.seafile.com/deploy_pro/setup_with_ceph.html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/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2052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24" name="肘形连接符 23"/>
          <p:cNvCxnSpPr>
            <a:stCxn id="9" idx="0"/>
            <a:endCxn id="16" idx="2"/>
          </p:cNvCxnSpPr>
          <p:nvPr/>
        </p:nvCxnSpPr>
        <p:spPr>
          <a:xfrm rot="16200000" flipV="1">
            <a:off x="5433624" y="4389624"/>
            <a:ext cx="508582" cy="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7" idx="0"/>
            <a:endCxn id="16" idx="2"/>
          </p:cNvCxnSpPr>
          <p:nvPr/>
        </p:nvCxnSpPr>
        <p:spPr>
          <a:xfrm rot="16200000" flipV="1">
            <a:off x="6198624" y="3624624"/>
            <a:ext cx="508582" cy="1530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15" idx="2"/>
          </p:cNvCxnSpPr>
          <p:nvPr/>
        </p:nvCxnSpPr>
        <p:spPr>
          <a:xfrm rot="16200000" flipV="1">
            <a:off x="7900816" y="4527239"/>
            <a:ext cx="794370" cy="1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812000" y="3590055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OBS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96687" y="3595418"/>
            <a:ext cx="982286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开发运营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DevOps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Swift</a:t>
            </a:r>
          </a:p>
        </p:txBody>
      </p:sp>
      <p:cxnSp>
        <p:nvCxnSpPr>
          <p:cNvPr id="35" name="肘形连接符 34"/>
          <p:cNvCxnSpPr>
            <a:stCxn id="16" idx="0"/>
            <a:endCxn id="19" idx="2"/>
          </p:cNvCxnSpPr>
          <p:nvPr/>
        </p:nvCxnSpPr>
        <p:spPr>
          <a:xfrm rot="5400000" flipH="1" flipV="1">
            <a:off x="5546206" y="3201624"/>
            <a:ext cx="535418" cy="252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5" idx="0"/>
            <a:endCxn id="19" idx="2"/>
          </p:cNvCxnSpPr>
          <p:nvPr/>
        </p:nvCxnSpPr>
        <p:spPr>
          <a:xfrm rot="16200000" flipV="1">
            <a:off x="6853973" y="2146028"/>
            <a:ext cx="530055" cy="235800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7200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8136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200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136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824000" y="2268000"/>
            <a:ext cx="2232000" cy="792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个人云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9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网盘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61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通讯录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33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日历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err="1"/>
              <a:t>Minio</a:t>
            </a:r>
            <a:endParaRPr lang="en-US" altLang="zh-CN" dirty="0"/>
          </a:p>
          <a:p>
            <a:pPr lvl="2"/>
            <a:r>
              <a:rPr lang="en-US" altLang="zh-CN" dirty="0" smtClean="0"/>
              <a:t>OpenStack Swift</a:t>
            </a:r>
          </a:p>
          <a:p>
            <a:pPr lvl="2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Thumbor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" y="1567543"/>
            <a:ext cx="8992649" cy="42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受虚拟机或者主机平台限制只能部署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Swift</a:t>
            </a:r>
            <a:r>
              <a:rPr lang="zh-CN" altLang="en-US" dirty="0" smtClean="0"/>
              <a:t>可以参考</a:t>
            </a:r>
            <a:r>
              <a:rPr lang="en-US" altLang="zh-CN" dirty="0" smtClean="0"/>
              <a:t>SAIO(Swift All-In-One)</a:t>
            </a:r>
            <a:r>
              <a:rPr lang="zh-CN" altLang="en-US" dirty="0" smtClean="0"/>
              <a:t>手工进行单机部署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部分</a:t>
            </a:r>
            <a:r>
              <a:rPr lang="en-US" altLang="zh-CN" dirty="0" smtClean="0"/>
              <a:t>Swift</a:t>
            </a:r>
            <a:r>
              <a:rPr lang="zh-CN" altLang="en-US" dirty="0" smtClean="0"/>
              <a:t>组件不可用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ownCloud</a:t>
            </a:r>
            <a:r>
              <a:rPr lang="zh-CN" altLang="en-US" dirty="0" smtClean="0"/>
              <a:t>不受影响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MAC OSX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Windows 10 with Hyper-V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可以直接用原生</a:t>
            </a:r>
            <a:r>
              <a:rPr lang="en-US" altLang="zh-CN" dirty="0" smtClean="0"/>
              <a:t>(Native)</a:t>
            </a:r>
            <a:r>
              <a:rPr lang="zh-CN" altLang="en-US" dirty="0" smtClean="0"/>
              <a:t>容器，无需</a:t>
            </a:r>
            <a:r>
              <a:rPr lang="en-US" altLang="zh-CN" dirty="0" smtClean="0"/>
              <a:t>Docker-Machine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还可以直接映射主机端口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Swift SAIO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可以通过使用虚拟存储设备</a:t>
            </a:r>
            <a:r>
              <a:rPr lang="en-US" altLang="zh-CN" dirty="0" smtClean="0"/>
              <a:t>(Loop Device)</a:t>
            </a:r>
            <a:r>
              <a:rPr lang="zh-CN" altLang="en-US" dirty="0" smtClean="0"/>
              <a:t>以避免直接使用物理存储设备，实验更为安全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用容器部署时必须使用 </a:t>
            </a:r>
            <a:r>
              <a:rPr lang="en-US" altLang="zh-CN" dirty="0" smtClean="0"/>
              <a:t>–privileged </a:t>
            </a:r>
            <a:r>
              <a:rPr lang="zh-CN" altLang="en-US" dirty="0" smtClean="0"/>
              <a:t>开关，否则容器内无法挂载 </a:t>
            </a:r>
            <a:r>
              <a:rPr lang="en-US" altLang="zh-CN" dirty="0" smtClean="0"/>
              <a:t>(mount)</a:t>
            </a:r>
            <a:r>
              <a:rPr lang="zh-CN" altLang="en-US" dirty="0" smtClean="0"/>
              <a:t>，而后者涉及其内部所用</a:t>
            </a:r>
            <a:r>
              <a:rPr lang="en-US" altLang="zh-CN" dirty="0" err="1" smtClean="0"/>
              <a:t>xfs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4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云加持实验台：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</a:p>
          <a:p>
            <a:pPr lvl="1"/>
            <a:r>
              <a:rPr lang="zh-CN" altLang="en-US" dirty="0" smtClean="0"/>
              <a:t>四机操演之术：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smtClean="0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https://www.ubuntu.com/</a:t>
            </a:r>
            <a:r>
              <a:rPr lang="en-US" altLang="zh-CN" dirty="0"/>
              <a:t> </a:t>
            </a:r>
          </a:p>
          <a:p>
            <a:pPr lvl="3"/>
            <a:r>
              <a:rPr lang="zh-CN" altLang="en-US" dirty="0"/>
              <a:t>校内</a:t>
            </a:r>
            <a:r>
              <a:rPr lang="zh-CN" altLang="en-US" dirty="0" smtClean="0"/>
              <a:t>安装源镜像 </a:t>
            </a:r>
            <a:r>
              <a:rPr lang="en-US" altLang="zh-CN" dirty="0">
                <a:hlinkClick r:id="rId3"/>
              </a:rPr>
              <a:t>http://mirror.hust.edu.cn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Docker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://www.docker.com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国内服务商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道客云 </a:t>
            </a:r>
            <a:r>
              <a:rPr lang="en-US" altLang="zh-CN" dirty="0">
                <a:hlinkClick r:id="rId5"/>
              </a:rPr>
              <a:t>https://www.daocloud.io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zh-CN" altLang="en-US" dirty="0"/>
              <a:t>灵雀</a:t>
            </a:r>
            <a:r>
              <a:rPr lang="zh-CN" altLang="en-US" dirty="0" smtClean="0"/>
              <a:t>云 </a:t>
            </a:r>
            <a:r>
              <a:rPr lang="en-US" altLang="zh-CN" dirty="0">
                <a:hlinkClick r:id="rId6"/>
              </a:rPr>
              <a:t>http://www.alauda.cn</a:t>
            </a:r>
            <a:r>
              <a:rPr lang="en-US" altLang="zh-CN" dirty="0" smtClean="0">
                <a:hlinkClick r:id="rId6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7"/>
              </a:rPr>
              <a:t>https://www.virtualbox.org</a:t>
            </a:r>
            <a:r>
              <a:rPr lang="en-US" altLang="zh-CN" dirty="0" smtClean="0">
                <a:hlinkClick r:id="rId7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前沿技术与系统：</a:t>
            </a:r>
            <a:r>
              <a:rPr lang="en-US" altLang="zh-CN" dirty="0" smtClean="0">
                <a:solidFill>
                  <a:srgbClr val="FF9933"/>
                </a:solidFill>
              </a:rPr>
              <a:t>Swift</a:t>
            </a:r>
            <a:r>
              <a:rPr lang="en-US" altLang="zh-CN" dirty="0" smtClean="0"/>
              <a:t> &amp; </a:t>
            </a:r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624"/>
            <a:ext cx="9144000" cy="54867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前沿技术与系统：</a:t>
            </a:r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0000" y="5760000"/>
            <a:ext cx="180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Minio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8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搭建对象</a:t>
            </a:r>
            <a:r>
              <a:rPr lang="zh-CN" altLang="en-US" dirty="0" smtClean="0"/>
              <a:t>存储系统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en-US" altLang="zh-CN" b="1" baseline="-25000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, Swift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9933"/>
                </a:solidFill>
              </a:rPr>
              <a:t>[Medium</a:t>
            </a:r>
            <a:r>
              <a:rPr lang="en-US" altLang="zh-CN" b="1" baseline="-25000" dirty="0" smtClean="0">
                <a:solidFill>
                  <a:srgbClr val="FF9933"/>
                </a:solidFill>
              </a:rPr>
              <a:t>]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Ceph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0000"/>
                </a:solidFill>
              </a:rPr>
              <a:t>[Hard]</a:t>
            </a:r>
            <a:endParaRPr lang="en-US" altLang="zh-CN" b="1" baseline="-25000" dirty="0" smtClean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list</a:t>
            </a:r>
            <a:r>
              <a:rPr lang="en-US" altLang="zh-CN" dirty="0"/>
              <a:t>, stat, copy</a:t>
            </a:r>
            <a:r>
              <a:rPr lang="en-US" altLang="zh-CN" dirty="0" smtClean="0"/>
              <a:t>, delete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 </a:t>
            </a:r>
            <a:r>
              <a:rPr lang="zh-CN" altLang="en-US" dirty="0" smtClean="0"/>
              <a:t>自编脚本：基于 </a:t>
            </a:r>
            <a:r>
              <a:rPr lang="en-US" altLang="zh-CN" dirty="0" smtClean="0"/>
              <a:t>curl 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传送</a:t>
            </a:r>
            <a:r>
              <a:rPr lang="zh-CN" altLang="en-US" dirty="0" smtClean="0"/>
              <a:t>门 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://curl.haxx.se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基本功能 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www.cnblogs.com/gbyukg/p/3326825.html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9933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专用工具：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github.com/intel-cloud/cosbench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使用步骤参考</a:t>
            </a:r>
            <a:endParaRPr lang="en-US" altLang="zh-CN" dirty="0" smtClean="0"/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hlinkClick r:id="rId5"/>
              </a:rPr>
              <a:t>http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www.cnblogs.com/landhu/p/5843282.html</a:t>
            </a:r>
            <a:r>
              <a:rPr lang="en-US" altLang="zh-CN" dirty="0" smtClean="0"/>
              <a:t> 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www.cnblogs.com/ksguai/p/5768369.html</a:t>
            </a:r>
            <a:r>
              <a:rPr lang="en-US" altLang="zh-CN" dirty="0" smtClean="0"/>
              <a:t> 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hlinkClick r:id="rId7"/>
              </a:rPr>
              <a:t>https://</a:t>
            </a:r>
            <a:r>
              <a:rPr lang="en-US" altLang="zh-CN" dirty="0" smtClean="0">
                <a:hlinkClick r:id="rId7"/>
              </a:rPr>
              <a:t>my.oschina.net/myspaceNUAA/blog/620161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en-US" altLang="zh-CN" dirty="0">
              <a:solidFill>
                <a:srgbClr val="00B050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官网</a:t>
            </a:r>
            <a:endParaRPr lang="zh-CN" altLang="en-US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2"/>
              </a:rPr>
              <a:t>https://minio.io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github.com/minio/minio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简介</a:t>
            </a:r>
            <a:endParaRPr lang="zh-CN" altLang="en-US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http://www.appinn.com/minio-cloud-storage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5"/>
              </a:rPr>
              <a:t>https://hub.docker.com/r/minio/minio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手把手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官方上手指南 </a:t>
            </a:r>
            <a:r>
              <a:rPr lang="en-US" altLang="zh-CN" dirty="0" smtClean="0">
                <a:hlinkClick r:id="rId6"/>
              </a:rPr>
              <a:t>http</a:t>
            </a:r>
            <a:r>
              <a:rPr lang="en-US" altLang="zh-CN" dirty="0">
                <a:hlinkClick r:id="rId6"/>
              </a:rPr>
              <a:t>://docs.minio.io</a:t>
            </a:r>
            <a:r>
              <a:rPr lang="en-US" altLang="zh-CN" dirty="0" smtClean="0">
                <a:hlinkClick r:id="rId6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 err="1"/>
              <a:t>Minio</a:t>
            </a:r>
            <a:r>
              <a:rPr lang="en-US" altLang="zh-CN" dirty="0"/>
              <a:t> - AWS S3 </a:t>
            </a:r>
            <a:r>
              <a:rPr lang="zh-CN" altLang="en-US" dirty="0"/>
              <a:t>存储开源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rPr lang="en-US" altLang="zh-CN" sz="1700" dirty="0">
                <a:hlinkClick r:id="rId7"/>
              </a:rPr>
              <a:t>https://mritd.me/2016/09/17/Minio-AWS-S3-</a:t>
            </a:r>
            <a:r>
              <a:rPr lang="zh-CN" altLang="en-US" sz="1700" dirty="0">
                <a:hlinkClick r:id="rId7"/>
              </a:rPr>
              <a:t>存储开源</a:t>
            </a:r>
            <a:r>
              <a:rPr lang="zh-CN" altLang="en-US" sz="1700" dirty="0" smtClean="0">
                <a:hlinkClick r:id="rId7"/>
              </a:rPr>
              <a:t>实现</a:t>
            </a:r>
            <a:r>
              <a:rPr lang="zh-CN" altLang="en-US" sz="1700" dirty="0" smtClean="0"/>
              <a:t> </a:t>
            </a:r>
            <a:endParaRPr lang="en-US" altLang="zh-CN" sz="1700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基于</a:t>
            </a:r>
            <a:r>
              <a:rPr lang="en-US" altLang="zh-CN" dirty="0" err="1"/>
              <a:t>Minio</a:t>
            </a:r>
            <a:r>
              <a:rPr lang="zh-CN" altLang="en-US" dirty="0"/>
              <a:t>和</a:t>
            </a:r>
            <a:r>
              <a:rPr lang="en-US" altLang="zh-CN" dirty="0" err="1"/>
              <a:t>Thumbor</a:t>
            </a:r>
            <a:r>
              <a:rPr lang="zh-CN" altLang="en-US" dirty="0"/>
              <a:t>搭建独立图片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rPr lang="en-US" altLang="zh-CN" dirty="0">
                <a:hlinkClick r:id="rId8"/>
              </a:rPr>
              <a:t>http://</a:t>
            </a:r>
            <a:r>
              <a:rPr lang="en-US" altLang="zh-CN" dirty="0" smtClean="0">
                <a:hlinkClick r:id="rId8"/>
              </a:rPr>
              <a:t>studygolang.com/articles/9572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18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9933"/>
                </a:solidFill>
              </a:rPr>
              <a:t>OpenStack Swift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 smtClean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</a:t>
            </a:r>
            <a:r>
              <a:rPr lang="en-US" altLang="zh-CN" sz="1400" dirty="0" smtClean="0">
                <a:hlinkClick r:id="rId3"/>
              </a:rPr>
              <a:t>docs.openstack.org/developer/swift/development_saio.html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科普</a:t>
            </a:r>
            <a:endParaRPr lang="zh-CN" altLang="en-US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FF8181"/>
                </a:solidFill>
              </a:rPr>
              <a:t>[Hard↓]</a:t>
            </a:r>
            <a:r>
              <a:rPr lang="en-US" altLang="zh-CN" dirty="0" smtClean="0"/>
              <a:t> </a:t>
            </a:r>
            <a:r>
              <a:rPr lang="zh-CN" altLang="en-US" dirty="0" smtClean="0"/>
              <a:t>快速</a:t>
            </a:r>
            <a:r>
              <a:rPr lang="zh-CN" altLang="en-US" dirty="0"/>
              <a:t>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红帽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opensource.com/business/15/7/running-ceph-inside-docker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灵雀云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 smtClean="0">
                <a:solidFill>
                  <a:srgbClr val="A80000"/>
                </a:solidFill>
              </a:rPr>
              <a:t>[Hard↑]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vs Swift </a:t>
            </a:r>
            <a:r>
              <a:rPr lang="zh-CN" altLang="en-US" dirty="0" smtClean="0"/>
              <a:t>性能比较</a:t>
            </a:r>
            <a:endParaRPr lang="en-US" altLang="zh-CN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传送</a:t>
            </a:r>
            <a:r>
              <a:rPr lang="zh-CN" altLang="en-US" dirty="0" smtClean="0"/>
              <a:t>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400" dirty="0" smtClean="0">
                <a:hlinkClick r:id="rId5"/>
              </a:rPr>
              <a:t>https</a:t>
            </a:r>
            <a:r>
              <a:rPr lang="en-US" altLang="zh-CN" sz="1400" dirty="0">
                <a:hlinkClick r:id="rId5"/>
              </a:rPr>
              <a:t>://www.mirantis.com/blog/ceph-vs-swift-architects-perspective</a:t>
            </a:r>
            <a:r>
              <a:rPr lang="en-US" altLang="zh-CN" sz="1400" dirty="0" smtClean="0">
                <a:hlinkClick r:id="rId5"/>
              </a:rPr>
              <a:t>/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ARNOLD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OpenStack Swift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[M]. O’Reilly Media, 2014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ZHENG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Q, CHEN H, WANG 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COSBench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Benchmark Tool for Cloud Object Storage Services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[C]//2012 IEEE Fifth International Conference on Cloud Computing. 2012: 998–999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A, BRANDT S A, MILLER E 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Ceph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Scalable, High-performance Distributed File System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[C]//Proceedings of the 7th Symposium on Operating Systems Design and Implementation. Berkeley, CA, USA: USENIX Association, 2006: 307–320.</a:t>
            </a:r>
          </a:p>
        </p:txBody>
      </p:sp>
    </p:spTree>
    <p:extLst>
      <p:ext uri="{BB962C8B-B14F-4D97-AF65-F5344CB8AC3E}">
        <p14:creationId xmlns:p14="http://schemas.microsoft.com/office/powerpoint/2010/main" val="254158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全权掌控的网盘和个人云：</a:t>
            </a:r>
            <a:endParaRPr lang="en-US" altLang="zh-CN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B050"/>
                </a:solidFill>
              </a:rPr>
              <a:t>[Easy]</a:t>
            </a:r>
            <a:r>
              <a:rPr lang="en-US" altLang="zh-CN" dirty="0"/>
              <a:t> </a:t>
            </a:r>
            <a:r>
              <a:rPr lang="zh-CN" altLang="en-US" dirty="0" smtClean="0"/>
              <a:t>用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zh-CN" altLang="en-US" dirty="0" smtClean="0"/>
              <a:t>支持 </a:t>
            </a:r>
            <a:r>
              <a:rPr lang="en-US" altLang="zh-CN" dirty="0" err="1" smtClean="0"/>
              <a:t>Thumbor</a:t>
            </a:r>
            <a:r>
              <a:rPr lang="zh-CN" altLang="en-US" dirty="0"/>
              <a:t>图片存储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FFC000"/>
                </a:solidFill>
              </a:rPr>
              <a:t>[Medium]</a:t>
            </a:r>
            <a:r>
              <a:rPr lang="en-US" altLang="zh-CN" dirty="0"/>
              <a:t> </a:t>
            </a:r>
            <a:r>
              <a:rPr lang="zh-CN" altLang="en-US" dirty="0" smtClean="0"/>
              <a:t>还可用 </a:t>
            </a:r>
            <a:r>
              <a:rPr lang="en-US" altLang="zh-CN" dirty="0"/>
              <a:t>S3 API </a:t>
            </a:r>
            <a:r>
              <a:rPr lang="zh-CN" altLang="en-US" dirty="0"/>
              <a:t>与各类 </a:t>
            </a:r>
            <a:r>
              <a:rPr lang="en-US" altLang="zh-CN" dirty="0"/>
              <a:t>Web </a:t>
            </a:r>
            <a:r>
              <a:rPr lang="zh-CN" altLang="en-US" dirty="0"/>
              <a:t>应用后端整合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C000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架设 </a:t>
            </a:r>
            <a:r>
              <a:rPr lang="en-US" altLang="zh-CN" dirty="0" err="1" smtClean="0"/>
              <a:t>ownCloud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Seafile</a:t>
            </a:r>
            <a:r>
              <a:rPr lang="zh-CN" altLang="en-US" dirty="0" smtClean="0"/>
              <a:t>，用上</a:t>
            </a:r>
            <a:r>
              <a:rPr lang="en-US" altLang="zh-CN" dirty="0" smtClean="0"/>
              <a:t> Swift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[Hard]</a:t>
            </a:r>
            <a:r>
              <a:rPr lang="en-US" altLang="zh-CN" dirty="0" smtClean="0"/>
              <a:t> </a:t>
            </a:r>
            <a:r>
              <a:rPr lang="zh-CN" altLang="en-US" dirty="0" smtClean="0"/>
              <a:t>试用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(S3/RADOS Gateway) </a:t>
            </a:r>
            <a:r>
              <a:rPr lang="zh-CN" altLang="en-US" dirty="0" smtClean="0"/>
              <a:t>支撑上述系统</a:t>
            </a: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B050"/>
                </a:solidFill>
              </a:rPr>
              <a:t>Thumbor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门户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://thumbor.org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开</a:t>
            </a:r>
            <a:r>
              <a:rPr lang="zh-CN" altLang="en-US" dirty="0" smtClean="0"/>
              <a:t>源 </a:t>
            </a: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://github.com/thumbor/thumbor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镜像库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://hub.docker.com/r/apsl/thumbor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构建源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github.com/APSL/docker-thumbor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用上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(S3 API)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6"/>
              </a:rPr>
              <a:t>http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studygolang.com/articles/9572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Python </a:t>
            </a:r>
            <a:r>
              <a:rPr lang="zh-CN" altLang="en-US" dirty="0" smtClean="0"/>
              <a:t>路人上手</a:t>
            </a:r>
            <a:r>
              <a:rPr lang="en-US" altLang="zh-CN" dirty="0" smtClean="0"/>
              <a:t>: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Linux: 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 python-pip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Windows: </a:t>
            </a:r>
            <a:r>
              <a:rPr lang="zh-CN" altLang="en-US" dirty="0" smtClean="0"/>
              <a:t>跑 </a:t>
            </a:r>
            <a:r>
              <a:rPr lang="en-US" altLang="zh-CN" dirty="0" smtClean="0"/>
              <a:t>Linux </a:t>
            </a:r>
            <a:r>
              <a:rPr lang="zh-CN" altLang="en-US" dirty="0" smtClean="0"/>
              <a:t>虚拟机或者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容器，然后参照上一条</a:t>
            </a:r>
            <a:endParaRPr lang="en-US" altLang="zh-CN" dirty="0" smtClean="0"/>
          </a:p>
          <a:p>
            <a:pPr lvl="4">
              <a:lnSpc>
                <a:spcPct val="110000"/>
              </a:lnSpc>
              <a:spcBef>
                <a:spcPts val="0"/>
              </a:spcBef>
            </a:pP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原因：不少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Package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要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GNU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工具或程序库，很可能没有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Win32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15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8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FF9933"/>
                </a:solidFill>
              </a:rPr>
              <a:t>ownCloud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</a:t>
            </a:r>
            <a:r>
              <a:rPr lang="en-US" altLang="zh-CN" dirty="0" smtClean="0"/>
              <a:t>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第三方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/>
              </a:rPr>
              <a:t>https://hub.docker.com/r/l3iggs/owncloud/</a:t>
            </a:r>
            <a:r>
              <a:rPr lang="en-US" altLang="zh-CN" dirty="0" smtClean="0"/>
              <a:t>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Swift </a:t>
            </a:r>
            <a:r>
              <a:rPr lang="en-US" altLang="zh-CN" sz="1200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sz="1200" dirty="0" smtClean="0"/>
              <a:t> 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/>
              <a:t>Ceph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github.com/owncloud/rados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FF9933"/>
                </a:solidFill>
              </a:rPr>
              <a:t>Seafile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 smtClean="0"/>
              <a:t>Swift </a:t>
            </a:r>
            <a:r>
              <a:rPr lang="en-US" altLang="zh-CN" sz="1400" dirty="0" smtClean="0">
                <a:hlinkClick r:id="rId6"/>
              </a:rPr>
              <a:t>https</a:t>
            </a:r>
            <a:r>
              <a:rPr lang="en-US" altLang="zh-CN" sz="1400" dirty="0">
                <a:hlinkClick r:id="rId6"/>
              </a:rPr>
              <a:t>://</a:t>
            </a:r>
            <a:r>
              <a:rPr lang="en-US" altLang="zh-CN" sz="1400" dirty="0" smtClean="0">
                <a:hlinkClick r:id="rId6"/>
              </a:rPr>
              <a:t>manual.seafile.com/deploy_pro/setup_with_swift.html</a:t>
            </a:r>
            <a:r>
              <a:rPr lang="en-US" altLang="zh-CN" sz="1400" dirty="0" smtClean="0"/>
              <a:t> 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altLang="zh-CN" sz="1600" dirty="0" err="1" smtClean="0"/>
              <a:t>Ceph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  <a:r>
              <a:rPr lang="en-US" altLang="zh-CN" sz="1400" dirty="0" smtClean="0">
                <a:hlinkClick r:id="rId7"/>
              </a:rPr>
              <a:t>https</a:t>
            </a:r>
            <a:r>
              <a:rPr lang="en-US" altLang="zh-CN" sz="1400" dirty="0">
                <a:hlinkClick r:id="rId7"/>
              </a:rPr>
              <a:t>://</a:t>
            </a:r>
            <a:r>
              <a:rPr lang="en-US" altLang="zh-CN" sz="1400" dirty="0" smtClean="0">
                <a:hlinkClick r:id="rId7"/>
              </a:rPr>
              <a:t>manual.seafile.com/deploy_pro/setup_with_ceph.html</a:t>
            </a:r>
            <a:r>
              <a:rPr lang="en-US" altLang="zh-CN" sz="1400" dirty="0" smtClean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altLang="zh-CN" dirty="0" smtClean="0"/>
              <a:t>TBA 3-23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内容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一、实验目的</a:t>
            </a:r>
            <a:endParaRPr lang="en-US" altLang="zh-CN" dirty="0" smtClean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二、实验</a:t>
            </a:r>
            <a:r>
              <a:rPr lang="zh-CN" altLang="en-US" dirty="0"/>
              <a:t>背景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三</a:t>
            </a:r>
            <a:r>
              <a:rPr lang="zh-CN" altLang="en-US" dirty="0" smtClean="0"/>
              <a:t>、实验环境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四、</a:t>
            </a:r>
            <a:r>
              <a:rPr lang="zh-CN" altLang="en-US" dirty="0"/>
              <a:t>实验</a:t>
            </a:r>
            <a:r>
              <a:rPr lang="zh-CN" altLang="en-US" dirty="0" smtClean="0"/>
              <a:t>内容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对象存储技术</a:t>
            </a:r>
            <a:endParaRPr lang="en-US" altLang="zh-CN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对象存储应用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五</a:t>
            </a:r>
            <a:r>
              <a:rPr lang="zh-CN" altLang="en-US" dirty="0"/>
              <a:t>、实验</a:t>
            </a:r>
            <a:r>
              <a:rPr lang="zh-CN" altLang="en-US" dirty="0" smtClean="0"/>
              <a:t>步骤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六、实验</a:t>
            </a:r>
            <a:r>
              <a:rPr lang="zh-CN" altLang="en-US" dirty="0" smtClean="0"/>
              <a:t>结果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zh-CN" altLang="en-US" dirty="0" smtClean="0"/>
              <a:t>参考文献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800000"/>
            <a:ext cx="364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0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Thumbor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0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cosBench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 VS.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7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996000" y="3060000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020000" y="3059999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5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1491</TotalTime>
  <Words>1451</Words>
  <Application>Microsoft Office PowerPoint</Application>
  <PresentationFormat>全屏显示(4:3)</PresentationFormat>
  <Paragraphs>366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黑体</vt:lpstr>
      <vt:lpstr>宋体</vt:lpstr>
      <vt:lpstr>微软雅黑</vt:lpstr>
      <vt:lpstr>文泉驿等宽微米黑</vt:lpstr>
      <vt:lpstr>Arial</vt:lpstr>
      <vt:lpstr>Calibri</vt:lpstr>
      <vt:lpstr>Courier New</vt:lpstr>
      <vt:lpstr>DejaVu Sans Mono</vt:lpstr>
      <vt:lpstr>Times New Roman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注意事项</vt:lpstr>
      <vt:lpstr>注意事项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  <vt:lpstr>实验三 网盘应用实践</vt:lpstr>
      <vt:lpstr>报告</vt:lpstr>
      <vt:lpstr>评价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121</cp:revision>
  <dcterms:created xsi:type="dcterms:W3CDTF">2017-02-15T00:30:49Z</dcterms:created>
  <dcterms:modified xsi:type="dcterms:W3CDTF">2017-03-16T05:49:05Z</dcterms:modified>
</cp:coreProperties>
</file>